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298" r:id="rId4"/>
    <p:sldId id="299" r:id="rId5"/>
    <p:sldId id="319" r:id="rId6"/>
    <p:sldId id="322" r:id="rId7"/>
    <p:sldId id="329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3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157" autoAdjust="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05/8/layout/vList4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201FBA7-5BD6-47E9-9F80-8967D9C39815}" type="pres">
      <dgm:prSet presAssocID="{A66480AC-C0DE-4E5E-9ECD-9AE37E3FCB79}" presName="linear" presStyleCnt="0">
        <dgm:presLayoutVars>
          <dgm:dir/>
          <dgm:resizeHandles val="exact"/>
        </dgm:presLayoutVars>
      </dgm:prSet>
      <dgm:spPr/>
    </dgm:pt>
  </dgm:ptLst>
  <dgm:cxnLst>
    <dgm:cxn modelId="{C7BF852C-9566-4AA6-AA12-46DA4A5C0295}" type="presOf" srcId="{A66480AC-C0DE-4E5E-9ECD-9AE37E3FCB79}" destId="{E201FBA7-5BD6-47E9-9F80-8967D9C39815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8693-9FBD-3181-0B85-66171620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058C6-51AA-A060-4F0D-1E45125A7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4EAEF-0CEE-641D-C1C5-8253104CC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1FD48-99F2-D8AF-636C-DB7EA180E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18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AB60-6D2B-08CB-4E20-D47B702C1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3C25F-3196-9D95-79D3-8E90A3CC9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CB7DA-DC7D-1B85-7F04-03C5E364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CBE75-FB47-8D50-78C3-085FA3B7B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4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SYRIATEL CUSTOMER CHURN ANALYSIS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2400" b="1" dirty="0"/>
              <a:t>DATA DRIVEN INSIGHTS FOR CUSTOMER LOYALTY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BY 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VICKY GAKUO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283C-0B03-B9A8-9C6E-A7FDE52AE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HIGH-VALUE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B0D0-A907-2392-E834-BD0EAC0883B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Develop a special loyalty program to top volume daytime users (Top 10% of Day Minutes).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pricing is directed to the particular group who is most likely to find better rates elsewhere.</a:t>
            </a:r>
          </a:p>
        </p:txBody>
      </p:sp>
    </p:spTree>
    <p:extLst>
      <p:ext uri="{BB962C8B-B14F-4D97-AF65-F5344CB8AC3E}">
        <p14:creationId xmlns:p14="http://schemas.microsoft.com/office/powerpoint/2010/main" val="335208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2806-E425-D0FB-0FE6-78E9EE7CA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74C7E-CFDF-FC41-0208-8264EB5F68D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Embark the Decision Tree classification logic into the CRM.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Guarantees the marketing team concentrates funds on the 65% of the clientele who are actually at risk, as opposed to expenditure on the loyal accounts.</a:t>
            </a:r>
          </a:p>
        </p:txBody>
      </p:sp>
    </p:spTree>
    <p:extLst>
      <p:ext uri="{BB962C8B-B14F-4D97-AF65-F5344CB8AC3E}">
        <p14:creationId xmlns:p14="http://schemas.microsoft.com/office/powerpoint/2010/main" val="108544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7B14-8443-951B-3F5C-7C9BF79BE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FD0C-A813-DFBE-1CF9-DF39F5EB63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sum up, these evidence-based recommendations will enable SyriaTel to shift to retention instead of damage control, which will greatly reduce the risk of losing high-value accounts.</a:t>
            </a:r>
          </a:p>
        </p:txBody>
      </p:sp>
    </p:spTree>
    <p:extLst>
      <p:ext uri="{BB962C8B-B14F-4D97-AF65-F5344CB8AC3E}">
        <p14:creationId xmlns:p14="http://schemas.microsoft.com/office/powerpoint/2010/main" val="98811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418" y="1182614"/>
            <a:ext cx="5850081" cy="822960"/>
          </a:xfrm>
        </p:spPr>
        <p:txBody>
          <a:bodyPr tIns="0" bIns="0"/>
          <a:lstStyle/>
          <a:p>
            <a:r>
              <a:rPr lang="en-US" dirty="0"/>
              <a:t>CORE OBJECTIVE: IDENTIFY RISK, PRESERVE REVENUE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6419" y="2182091"/>
            <a:ext cx="5850080" cy="4020756"/>
          </a:xfrm>
        </p:spPr>
        <p:txBody>
          <a:bodyPr tIns="91440" bIns="9144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/>
              <a:t>Objective</a:t>
            </a:r>
            <a:r>
              <a:rPr lang="en-US" dirty="0"/>
              <a:t>: </a:t>
            </a:r>
            <a:r>
              <a:rPr lang="en-US" b="1" dirty="0"/>
              <a:t>The aim is to focus on identifying the specific customer behaviors and service friction points that result in account cancellations (churn).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/>
              <a:t>Goal</a:t>
            </a:r>
            <a:r>
              <a:rPr lang="en-US" b="1" dirty="0"/>
              <a:t>: To provide a set of data-driven recommendations designed to help SyriaTel proactively intervene and retain high-value customers.</a:t>
            </a:r>
          </a:p>
          <a:p>
            <a:pPr algn="l"/>
            <a:endParaRPr lang="en-US" b="1" dirty="0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4CE9DC1-A2DD-1D43-E9E8-622D407D8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1516" y="1193716"/>
            <a:ext cx="7964903" cy="73878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ANALYZING SYRIATEL 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39BB8-5D79-A2B6-F185-1FDB1B159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878282" y="2556387"/>
            <a:ext cx="8769927" cy="3514213"/>
          </a:xfrm>
        </p:spPr>
        <p:txBody>
          <a:bodyPr tIns="91440" bIns="9144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SOURCE: SyriaTel Customer Churn Dataset (Cleaned and Feature-Engineered).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METRIC: The primary risk measure is Target Recall (Churn). This measures the model’s actual success in catching at-risk customers before they leave, rather than just looking at overall accuracy.</a:t>
            </a:r>
          </a:p>
          <a:p>
            <a:pPr lvl="0"/>
            <a:endParaRPr lang="en-US" noProof="0" dirty="0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8CBC11D-6840-21B9-CA4B-E2D630DE9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A5817512-F496-86DB-FF1C-12452415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06AFF74-BBF5-05CB-F590-051C21D5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320" y="2119747"/>
            <a:ext cx="9629775" cy="1677122"/>
          </a:xfrm>
        </p:spPr>
        <p:txBody>
          <a:bodyPr/>
          <a:lstStyle/>
          <a:p>
            <a:r>
              <a:rPr lang="en-US" sz="4400" dirty="0"/>
              <a:t>ANALYSIS AND KEY FINDINGS</a:t>
            </a:r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US" dirty="0"/>
              <a:t>FINDING 1: THE SERVICE INTERACTION BREAKING POINT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C2509DB-BE59-ED99-D6E3-32F087DBEB9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244396672"/>
              </p:ext>
            </p:extLst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6C9473-DCBE-5AC0-BD76-5F5BBD9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5F7310-2681-58B3-3F35-B56C19B592DE}"/>
              </a:ext>
            </a:extLst>
          </p:cNvPr>
          <p:cNvSpPr>
            <a:spLocks noGrp="1" noChangeArrowheads="1"/>
          </p:cNvSpPr>
          <p:nvPr>
            <p:ph sz="quarter" idx="16"/>
          </p:nvPr>
        </p:nvSpPr>
        <p:spPr bwMode="auto">
          <a:xfrm>
            <a:off x="5985164" y="2181849"/>
            <a:ext cx="55719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Customer churn risk is most heavily influenced by the volume of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 Calls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feature emerged as the strongest positive predictor of churn. Each additional call represents an unresolved friction point that exponentially increases the probability of a customer leaving.</a:t>
            </a:r>
          </a:p>
        </p:txBody>
      </p:sp>
      <p:pic>
        <p:nvPicPr>
          <p:cNvPr id="6" name="Picture 5" descr="A graph of a bar graph">
            <a:extLst>
              <a:ext uri="{FF2B5EF4-FFF2-40B4-BE49-F238E27FC236}">
                <a16:creationId xmlns:a16="http://schemas.microsoft.com/office/drawing/2014/main" id="{968CEEBD-61FD-AB20-7910-67AB0EBBB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35" y="2181849"/>
            <a:ext cx="5451292" cy="40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9DABF-A890-1512-D608-1E5CF975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4C1F59-9350-FFDC-E917-6D577E1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789" y="1115060"/>
            <a:ext cx="10149840" cy="914400"/>
          </a:xfrm>
        </p:spPr>
        <p:txBody>
          <a:bodyPr/>
          <a:lstStyle/>
          <a:p>
            <a:r>
              <a:rPr lang="en-US" dirty="0"/>
              <a:t>FINDING 2: THE HIGH-USAGE ATTRITION RISK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E2DBCE9F-3660-A920-B205-BE7044B666F2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979488" y="2300288"/>
          <a:ext cx="4892675" cy="348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EE56471-5AC7-0B6C-BFE7-CB35E76F9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4DE69-6510-6B27-27CB-A7017EAD1D1A}"/>
              </a:ext>
            </a:extLst>
          </p:cNvPr>
          <p:cNvSpPr txBox="1"/>
          <p:nvPr/>
        </p:nvSpPr>
        <p:spPr>
          <a:xfrm>
            <a:off x="6733309" y="2223655"/>
            <a:ext cx="4687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high-volume risk associated with total day minutes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SyriaTel most active daytime users are most likely to churn. </a:t>
            </a:r>
          </a:p>
        </p:txBody>
      </p:sp>
      <p:pic>
        <p:nvPicPr>
          <p:cNvPr id="7" name="Picture 6" descr="A graph of a tree impact ranking&#10;&#10;AI-generated content may be incorrect.">
            <a:extLst>
              <a:ext uri="{FF2B5EF4-FFF2-40B4-BE49-F238E27FC236}">
                <a16:creationId xmlns:a16="http://schemas.microsoft.com/office/drawing/2014/main" id="{E4634D23-D2CC-4281-E4C3-A89B5D59F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22" y="2150918"/>
            <a:ext cx="59120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09C78-2163-E722-A8A1-C0EB2E51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6AA8A-7A37-3872-0926-1FF61D7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487" y="613063"/>
            <a:ext cx="4225925" cy="826333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3: MODEL OPTIMIZATION SUCCESS</a:t>
            </a:r>
          </a:p>
        </p:txBody>
      </p:sp>
      <p:graphicFrame>
        <p:nvGraphicFramePr>
          <p:cNvPr id="8" name="Content Placeholder 7" descr="A timeline of the product launch">
            <a:extLst>
              <a:ext uri="{FF2B5EF4-FFF2-40B4-BE49-F238E27FC236}">
                <a16:creationId xmlns:a16="http://schemas.microsoft.com/office/drawing/2014/main" id="{9FF28873-4690-B961-2A68-80664840A7F0}"/>
              </a:ext>
            </a:extLst>
          </p:cNvPr>
          <p:cNvGraphicFramePr>
            <a:graphicFrameLocks noGrp="1"/>
          </p:cNvGraphicFramePr>
          <p:nvPr>
            <p:ph type="pic" sz="quarter" idx="11"/>
            <p:extLst>
              <p:ext uri="{D42A27DB-BD31-4B8C-83A1-F6EECF244321}">
                <p14:modId xmlns:p14="http://schemas.microsoft.com/office/powerpoint/2010/main" val="492079477"/>
              </p:ext>
            </p:extLst>
          </p:nvPr>
        </p:nvGraphicFramePr>
        <p:xfrm>
          <a:off x="0" y="0"/>
          <a:ext cx="5804063" cy="6881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12FDB8-D855-A130-5EF0-DE733CCDC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04E92-D982-5A75-527C-7C71672E19E6}"/>
              </a:ext>
            </a:extLst>
          </p:cNvPr>
          <p:cNvSpPr txBox="1"/>
          <p:nvPr/>
        </p:nvSpPr>
        <p:spPr>
          <a:xfrm>
            <a:off x="6387938" y="1580464"/>
            <a:ext cx="46870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baseline Logistic Regression model suffered from an accuracy trap missing most of the at-risk customers.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By switching to the Decision tree model, Recall improved from 24% to 65%.m</a:t>
            </a:r>
          </a:p>
        </p:txBody>
      </p:sp>
      <p:pic>
        <p:nvPicPr>
          <p:cNvPr id="9" name="Picture 8" descr="A red and white chart">
            <a:extLst>
              <a:ext uri="{FF2B5EF4-FFF2-40B4-BE49-F238E27FC236}">
                <a16:creationId xmlns:a16="http://schemas.microsoft.com/office/drawing/2014/main" id="{3BE0DCEC-09BB-D8E2-A59A-5C8884A9D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915" y="3341348"/>
            <a:ext cx="4086457" cy="3724298"/>
          </a:xfrm>
          <a:prstGeom prst="rect">
            <a:avLst/>
          </a:prstGeom>
        </p:spPr>
      </p:pic>
      <p:pic>
        <p:nvPicPr>
          <p:cNvPr id="11" name="Picture 10" descr="A chart with black and yellow squares">
            <a:extLst>
              <a:ext uri="{FF2B5EF4-FFF2-40B4-BE49-F238E27FC236}">
                <a16:creationId xmlns:a16="http://schemas.microsoft.com/office/drawing/2014/main" id="{37F67FD8-9C01-98F1-564D-493D70C1C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086457" cy="33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4C30-A373-1AF6-8E77-C60A658F3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(ACTIONABLE STRATEGY)</a:t>
            </a:r>
          </a:p>
        </p:txBody>
      </p:sp>
    </p:spTree>
    <p:extLst>
      <p:ext uri="{BB962C8B-B14F-4D97-AF65-F5344CB8AC3E}">
        <p14:creationId xmlns:p14="http://schemas.microsoft.com/office/powerpoint/2010/main" val="188711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60A-CC99-7FF8-B1B6-68879BF00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PROACTIVE SERVICE INTERVENTION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DDBAB-5E9A-FBA3-3104-51631E6934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Call an automated Loyalty Outreach to any customer with more than 3 service interactions in one billing cycle.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eliminate friction before the customer achieves the breaking point that was established in the data.</a:t>
            </a:r>
          </a:p>
        </p:txBody>
      </p:sp>
    </p:spTree>
    <p:extLst>
      <p:ext uri="{BB962C8B-B14F-4D97-AF65-F5344CB8AC3E}">
        <p14:creationId xmlns:p14="http://schemas.microsoft.com/office/powerpoint/2010/main" val="26010898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83</TotalTime>
  <Words>436</Words>
  <Application>Microsoft Office PowerPoint</Application>
  <PresentationFormat>Widescreen</PresentationFormat>
  <Paragraphs>49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Custom</vt:lpstr>
      <vt:lpstr>SYRIATEL CUSTOMER CHURN ANALYSIS  DATA DRIVEN INSIGHTS FOR CUSTOMER LOYALTY  BY   VICKY GAKUO</vt:lpstr>
      <vt:lpstr>CORE OBJECTIVE: IDENTIFY RISK, PRESERVE REVENUE</vt:lpstr>
      <vt:lpstr> ANALYZING SYRIATEL DATA </vt:lpstr>
      <vt:lpstr>PowerPoint Presentation</vt:lpstr>
      <vt:lpstr>FINDING 1: THE SERVICE INTERACTION BREAKING POINT</vt:lpstr>
      <vt:lpstr>FINDING 2: THE HIGH-USAGE ATTRITION RISK</vt:lpstr>
      <vt:lpstr>FINDING 3: MODEL OPTIMIZATION SUCCESS</vt:lpstr>
      <vt:lpstr>RECOMMENDATIONS  (ACTIONABLE STRATEGY)</vt:lpstr>
      <vt:lpstr>PROACTIVE SERVICE INTERVENTION</vt:lpstr>
      <vt:lpstr>HIGH-VALUE RETENTION</vt:lpstr>
      <vt:lpstr>MODEL DEPLOYMENT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Vicky Gakuo</dc:creator>
  <cp:lastModifiedBy>Vicky Gakuo</cp:lastModifiedBy>
  <cp:revision>1</cp:revision>
  <dcterms:created xsi:type="dcterms:W3CDTF">2025-12-18T06:27:46Z</dcterms:created>
  <dcterms:modified xsi:type="dcterms:W3CDTF">2025-12-18T07:51:18Z</dcterms:modified>
</cp:coreProperties>
</file>